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hos-HP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99"/>
    <a:srgbClr val="FFCCCC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59" autoAdjust="0"/>
    <p:restoredTop sz="94660"/>
  </p:normalViewPr>
  <p:slideViewPr>
    <p:cSldViewPr>
      <p:cViewPr>
        <p:scale>
          <a:sx n="66" d="100"/>
          <a:sy n="66" d="100"/>
        </p:scale>
        <p:origin x="-214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DAF1-F2A3-42E4-B657-68A85812474E}" type="datetimeFigureOut">
              <a:rPr lang="pt-BR" smtClean="0"/>
              <a:pPr/>
              <a:t>07/08/2013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1E5AA-C26C-41E0-B997-9043AAA4EC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E5AA-C26C-41E0-B997-9043AAA4ECD8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E5AA-C26C-41E0-B997-9043AAA4ECD8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F2C8-7EE3-49D8-BE7B-E06C22E434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B5AA-F220-4FB0-97DB-12A78E2E90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DFE5F-D65D-4962-A551-8EFE7D03A6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B447-5BB6-4FB4-9987-9A41595FBD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607E-47F2-471E-BE09-DAB0235F05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DD98-065F-4691-9F77-4B10D78F8A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443E-2405-4182-A34B-8E81430278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6D25-7A34-40BA-9C53-E1C7317FDE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CB22-0224-42FD-A9EE-148BE6C12A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292AE-E6AD-4F49-84BC-6A7961ACC6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1071-27DD-40C1-B922-AEC1AC4D3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C913BA-8FED-46F5-9ACD-6FAABFCB64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://www.umem.org.br/como-contribuir/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0" y="0"/>
            <a:chExt cx="5760" cy="4330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pic>
          <p:nvPicPr>
            <p:cNvPr id="205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7" y="10"/>
              <a:ext cx="1973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2"/>
            <p:cNvSpPr>
              <a:spLocks noChangeArrowheads="1"/>
            </p:cNvSpPr>
            <p:nvPr/>
          </p:nvSpPr>
          <p:spPr bwMode="auto">
            <a:xfrm>
              <a:off x="1837" y="0"/>
              <a:ext cx="1973" cy="432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53" name="AutoShape 7"/>
            <p:cNvSpPr>
              <a:spLocks noChangeArrowheads="1"/>
            </p:cNvSpPr>
            <p:nvPr/>
          </p:nvSpPr>
          <p:spPr bwMode="auto">
            <a:xfrm>
              <a:off x="68" y="73"/>
              <a:ext cx="1172" cy="2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latin typeface="Arial Black" pitchFamily="34" charset="0"/>
                </a:rPr>
                <a:t>ATO DE FÉ</a:t>
              </a:r>
            </a:p>
          </p:txBody>
        </p:sp>
        <p:sp>
          <p:nvSpPr>
            <p:cNvPr id="2054" name="AutoShape 7"/>
            <p:cNvSpPr>
              <a:spLocks noChangeArrowheads="1"/>
            </p:cNvSpPr>
            <p:nvPr/>
          </p:nvSpPr>
          <p:spPr bwMode="auto">
            <a:xfrm>
              <a:off x="1882" y="61"/>
              <a:ext cx="1618" cy="2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latin typeface="Arial Black" pitchFamily="34" charset="0"/>
                </a:rPr>
                <a:t>AGENDA ANUAL</a:t>
              </a:r>
            </a:p>
          </p:txBody>
        </p:sp>
        <p:sp>
          <p:nvSpPr>
            <p:cNvPr id="2055" name="Retângulo 6"/>
            <p:cNvSpPr>
              <a:spLocks noChangeArrowheads="1"/>
            </p:cNvSpPr>
            <p:nvPr/>
          </p:nvSpPr>
          <p:spPr bwMode="auto">
            <a:xfrm>
              <a:off x="45" y="315"/>
              <a:ext cx="18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200" dirty="0"/>
                <a:t>  </a:t>
              </a:r>
              <a:endParaRPr lang="pt-BR" sz="1200" b="1" dirty="0"/>
            </a:p>
          </p:txBody>
        </p:sp>
        <p:sp>
          <p:nvSpPr>
            <p:cNvPr id="2056" name="Retângulo 8"/>
            <p:cNvSpPr>
              <a:spLocks noChangeArrowheads="1"/>
            </p:cNvSpPr>
            <p:nvPr/>
          </p:nvSpPr>
          <p:spPr bwMode="auto">
            <a:xfrm>
              <a:off x="1935" y="840"/>
              <a:ext cx="18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200"/>
                <a:t> </a:t>
              </a:r>
            </a:p>
          </p:txBody>
        </p:sp>
        <p:pic>
          <p:nvPicPr>
            <p:cNvPr id="2057" name="Picture 17" descr="Cartaz A3 - Dia do Hidrógrafo alt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9" y="1811"/>
              <a:ext cx="898" cy="12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</p:spPr>
        </p:pic>
        <p:pic>
          <p:nvPicPr>
            <p:cNvPr id="2058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7" y="3079"/>
              <a:ext cx="916" cy="1196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</p:spPr>
        </p:pic>
        <p:pic>
          <p:nvPicPr>
            <p:cNvPr id="2059" name="Picture 16" descr="ARTE CARTAZ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0" y="3090"/>
              <a:ext cx="908" cy="1185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</p:spPr>
        </p:pic>
        <p:pic>
          <p:nvPicPr>
            <p:cNvPr id="2060" name="Picture 15" descr="ART_Culto_ SB_20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0" y="1816"/>
              <a:ext cx="908" cy="1225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</p:spPr>
        </p:pic>
        <p:sp>
          <p:nvSpPr>
            <p:cNvPr id="2061" name="Text Box 54"/>
            <p:cNvSpPr txBox="1">
              <a:spLocks noChangeArrowheads="1"/>
            </p:cNvSpPr>
            <p:nvPr/>
          </p:nvSpPr>
          <p:spPr bwMode="auto">
            <a:xfrm>
              <a:off x="1876" y="261"/>
              <a:ext cx="186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pt-BR" sz="1200" dirty="0"/>
            </a:p>
          </p:txBody>
        </p:sp>
        <p:pic>
          <p:nvPicPr>
            <p:cNvPr id="2062" name="Picture 13" descr="ARTE CARTAZ Mulher MB_20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59" y="534"/>
              <a:ext cx="894" cy="123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</p:spPr>
        </p:pic>
        <p:pic>
          <p:nvPicPr>
            <p:cNvPr id="2063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00" y="537"/>
              <a:ext cx="908" cy="123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</p:spPr>
        </p:pic>
        <p:pic>
          <p:nvPicPr>
            <p:cNvPr id="2064" name="Picture 1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" y="1260"/>
              <a:ext cx="900" cy="450"/>
            </a:xfrm>
            <a:prstGeom prst="rect">
              <a:avLst/>
            </a:prstGeom>
            <a:noFill/>
            <a:ln w="6350">
              <a:solidFill>
                <a:srgbClr val="0000CC"/>
              </a:solidFill>
              <a:miter lim="800000"/>
              <a:headEnd/>
              <a:tailEnd/>
            </a:ln>
          </p:spPr>
        </p:pic>
      </p:grpSp>
      <p:sp>
        <p:nvSpPr>
          <p:cNvPr id="18" name="Retângulo 17"/>
          <p:cNvSpPr/>
          <p:nvPr/>
        </p:nvSpPr>
        <p:spPr>
          <a:xfrm>
            <a:off x="0" y="620688"/>
            <a:ext cx="29158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O “</a:t>
            </a:r>
            <a:r>
              <a:rPr lang="pt-BR" sz="1200" b="1" u="sng" dirty="0" smtClean="0"/>
              <a:t>Ato de Fé”</a:t>
            </a:r>
            <a:r>
              <a:rPr lang="pt-BR" sz="1200" b="1" dirty="0" smtClean="0"/>
              <a:t> </a:t>
            </a:r>
            <a:r>
              <a:rPr lang="pt-BR" sz="1200" dirty="0" smtClean="0"/>
              <a:t>na UMEM  é de contribuições voluntárias. Os militares por solicitação em desconto autorizado no bilhete de pagamento de percentuais ou avulsos do soldo e os civis diretamente apresentam as ofertas, por  reconhecerem e compartilharem da importância da missão e visão para o crescimento da obra.</a:t>
            </a:r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r>
              <a:rPr lang="pt-BR" sz="1200" dirty="0" smtClean="0"/>
              <a:t>As contribuições de serviços ficam na disponibilidade de cada um, seja orar; evangelizar;  louvor; visitar hospital, presídio, idosos; organizar reunião; preparar palestra; fornecer culto; divulgar; campanhas de doações e organizar blog, site, Orkut, </a:t>
            </a:r>
            <a:r>
              <a:rPr lang="pt-BR" sz="1200" dirty="0" err="1" smtClean="0"/>
              <a:t>Facebook</a:t>
            </a:r>
            <a:r>
              <a:rPr lang="pt-BR" sz="1200" dirty="0" smtClean="0"/>
              <a:t>, MSN, marketing … enfim cabe a nós esse </a:t>
            </a:r>
            <a:r>
              <a:rPr lang="pt-BR" sz="1200" b="1" u="sng" dirty="0" smtClean="0"/>
              <a:t>Ato de fé </a:t>
            </a:r>
            <a:r>
              <a:rPr lang="pt-BR" sz="1200" dirty="0" smtClean="0"/>
              <a:t>e não apenas esperar em Deus.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dirty="0" smtClean="0"/>
              <a:t>.Para saber mais, entre em </a:t>
            </a:r>
            <a:r>
              <a:rPr lang="pt-BR" sz="1200" b="1" dirty="0" smtClean="0"/>
              <a:t>contato pelo telefone (21) 3976-4947, (21) 9614-1050 ou pelo nosso site :</a:t>
            </a:r>
          </a:p>
          <a:p>
            <a:pPr algn="just"/>
            <a:r>
              <a:rPr lang="pt-BR" sz="1200" b="1" dirty="0" smtClean="0">
                <a:hlinkClick r:id="rId11"/>
              </a:rPr>
              <a:t>http://www.umem.org.br/como-contribuir/</a:t>
            </a:r>
            <a:r>
              <a:rPr lang="pt-BR" b="1" dirty="0" smtClean="0"/>
              <a:t>   </a:t>
            </a:r>
            <a:endParaRPr lang="pt-BR" b="1" dirty="0"/>
          </a:p>
        </p:txBody>
      </p:sp>
      <p:sp>
        <p:nvSpPr>
          <p:cNvPr id="20" name="Retângulo 19"/>
          <p:cNvSpPr/>
          <p:nvPr/>
        </p:nvSpPr>
        <p:spPr>
          <a:xfrm>
            <a:off x="2915816" y="47667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Algumas atividades da </a:t>
            </a:r>
            <a:r>
              <a:rPr lang="pt-BR" sz="1200" b="1" u="sng" dirty="0" smtClean="0"/>
              <a:t>Agenda Anual</a:t>
            </a:r>
            <a:r>
              <a:rPr lang="pt-BR" sz="1200" dirty="0" smtClean="0"/>
              <a:t> são realizadas em datas específicas.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73" cy="432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1973" y="0"/>
              <a:ext cx="1973" cy="432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" name="AutoShape 7"/>
            <p:cNvSpPr>
              <a:spLocks noChangeArrowheads="1"/>
            </p:cNvSpPr>
            <p:nvPr/>
          </p:nvSpPr>
          <p:spPr bwMode="auto">
            <a:xfrm>
              <a:off x="68" y="73"/>
              <a:ext cx="1173" cy="2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latin typeface="Arial Black" pitchFamily="34" charset="0"/>
                </a:rPr>
                <a:t>COMO SURGIU</a:t>
              </a:r>
            </a:p>
          </p:txBody>
        </p:sp>
        <p:sp>
          <p:nvSpPr>
            <p:cNvPr id="3078" name="Text Box 8"/>
            <p:cNvSpPr txBox="1">
              <a:spLocks noChangeArrowheads="1"/>
            </p:cNvSpPr>
            <p:nvPr/>
          </p:nvSpPr>
          <p:spPr bwMode="auto">
            <a:xfrm>
              <a:off x="28" y="297"/>
              <a:ext cx="192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pt-BR" sz="1200" dirty="0"/>
            </a:p>
          </p:txBody>
        </p:sp>
        <p:sp>
          <p:nvSpPr>
            <p:cNvPr id="3079" name="Text Box 9"/>
            <p:cNvSpPr txBox="1">
              <a:spLocks noChangeArrowheads="1"/>
            </p:cNvSpPr>
            <p:nvPr/>
          </p:nvSpPr>
          <p:spPr bwMode="auto">
            <a:xfrm>
              <a:off x="237" y="2082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pic>
          <p:nvPicPr>
            <p:cNvPr id="3080" name="Picture 13" descr="timbira_aer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" y="1710"/>
              <a:ext cx="1861" cy="1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81" name="AutoShape 17"/>
            <p:cNvSpPr>
              <a:spLocks noChangeArrowheads="1"/>
            </p:cNvSpPr>
            <p:nvPr/>
          </p:nvSpPr>
          <p:spPr bwMode="auto">
            <a:xfrm>
              <a:off x="2064" y="73"/>
              <a:ext cx="771" cy="2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latin typeface="Arial Black" pitchFamily="34" charset="0"/>
                </a:rPr>
                <a:t>MISSÃO</a:t>
              </a:r>
            </a:p>
          </p:txBody>
        </p:sp>
        <p:sp>
          <p:nvSpPr>
            <p:cNvPr id="3082" name="Text Box 19"/>
            <p:cNvSpPr txBox="1">
              <a:spLocks noChangeArrowheads="1"/>
            </p:cNvSpPr>
            <p:nvPr/>
          </p:nvSpPr>
          <p:spPr bwMode="auto">
            <a:xfrm>
              <a:off x="2036" y="845"/>
              <a:ext cx="186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200"/>
                <a:t>dos militares, servidores civis da Marinha, seus familiares e a sociedade civil com a Palavra de Deus, a fim de estabelecer e formar uma Identidade de Corpo no Senhor Jesus Cristo.</a:t>
              </a:r>
            </a:p>
          </p:txBody>
        </p:sp>
        <p:sp>
          <p:nvSpPr>
            <p:cNvPr id="3083" name="AutoShape 22"/>
            <p:cNvSpPr>
              <a:spLocks noChangeArrowheads="1"/>
            </p:cNvSpPr>
            <p:nvPr/>
          </p:nvSpPr>
          <p:spPr bwMode="auto">
            <a:xfrm>
              <a:off x="2103" y="1676"/>
              <a:ext cx="777" cy="2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latin typeface="Arial Black" pitchFamily="34" charset="0"/>
                </a:rPr>
                <a:t>VISÃO</a:t>
              </a:r>
            </a:p>
          </p:txBody>
        </p:sp>
        <p:sp>
          <p:nvSpPr>
            <p:cNvPr id="3084" name="Text Box 19"/>
            <p:cNvSpPr txBox="1">
              <a:spLocks noChangeArrowheads="1"/>
            </p:cNvSpPr>
            <p:nvPr/>
          </p:nvSpPr>
          <p:spPr bwMode="auto">
            <a:xfrm>
              <a:off x="2682" y="255"/>
              <a:ext cx="121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200"/>
                <a:t>A </a:t>
              </a:r>
              <a:r>
                <a:rPr lang="pt-BR" sz="1200" b="1" u="sng"/>
                <a:t>Missão</a:t>
              </a:r>
              <a:r>
                <a:rPr lang="pt-BR" sz="1200"/>
                <a:t> é de apoiar, congregar, fortalecer, representar e motivar a prática da Religião Evangélica     Protestante  </a:t>
              </a:r>
            </a:p>
          </p:txBody>
        </p:sp>
        <p:sp>
          <p:nvSpPr>
            <p:cNvPr id="3085" name="Retângulo 18"/>
            <p:cNvSpPr>
              <a:spLocks noChangeArrowheads="1"/>
            </p:cNvSpPr>
            <p:nvPr/>
          </p:nvSpPr>
          <p:spPr bwMode="auto">
            <a:xfrm>
              <a:off x="2025" y="2160"/>
              <a:ext cx="1845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200" dirty="0"/>
                <a:t>A </a:t>
              </a:r>
              <a:r>
                <a:rPr lang="pt-BR" sz="1200" b="1" u="sng" dirty="0"/>
                <a:t>Visão</a:t>
              </a:r>
              <a:r>
                <a:rPr lang="pt-BR" sz="1200" dirty="0"/>
                <a:t> se caracteriza pela estruturação, conscientização, integração e representação da unidade de fé cristã evangélica, carinhosamente chamada de “Fé Naval”. Existem filiais: UMEM/SPA, UMEM/ES, UMEM/RJ, UMEM/RG, UMEM/AM, UMEM/Igreja e o núcleo UMEM/SC. </a:t>
              </a:r>
            </a:p>
          </p:txBody>
        </p:sp>
        <p:sp>
          <p:nvSpPr>
            <p:cNvPr id="3086" name="Retângulo 19"/>
            <p:cNvSpPr>
              <a:spLocks noChangeArrowheads="1"/>
            </p:cNvSpPr>
            <p:nvPr/>
          </p:nvSpPr>
          <p:spPr bwMode="auto">
            <a:xfrm>
              <a:off x="2052" y="1914"/>
              <a:ext cx="85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200"/>
                <a:t>   </a:t>
              </a:r>
            </a:p>
          </p:txBody>
        </p:sp>
        <p:sp>
          <p:nvSpPr>
            <p:cNvPr id="3087" name="AutoShape 7"/>
            <p:cNvSpPr>
              <a:spLocks noChangeArrowheads="1"/>
            </p:cNvSpPr>
            <p:nvPr/>
          </p:nvSpPr>
          <p:spPr bwMode="auto">
            <a:xfrm>
              <a:off x="4050" y="73"/>
              <a:ext cx="1173" cy="2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latin typeface="Arial Black" pitchFamily="34" charset="0"/>
                </a:rPr>
                <a:t>PROJETOS</a:t>
              </a:r>
            </a:p>
          </p:txBody>
        </p:sp>
        <p:sp>
          <p:nvSpPr>
            <p:cNvPr id="3088" name="AutoShape 22"/>
            <p:cNvSpPr>
              <a:spLocks noChangeArrowheads="1"/>
            </p:cNvSpPr>
            <p:nvPr/>
          </p:nvSpPr>
          <p:spPr bwMode="auto">
            <a:xfrm>
              <a:off x="2064" y="3263"/>
              <a:ext cx="1308" cy="2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latin typeface="Arial Black" pitchFamily="34" charset="0"/>
                </a:rPr>
                <a:t>VISÃO FUTURA</a:t>
              </a:r>
            </a:p>
          </p:txBody>
        </p:sp>
        <p:pic>
          <p:nvPicPr>
            <p:cNvPr id="3089" name="Picture 28" descr="AGUIA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6" y="1450"/>
              <a:ext cx="86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29" descr="ALV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346"/>
              <a:ext cx="681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4005" y="302"/>
              <a:ext cx="1710" cy="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200" dirty="0"/>
                <a:t>Os </a:t>
              </a:r>
              <a:r>
                <a:rPr lang="pt-BR" sz="1200" b="1" u="sng" dirty="0"/>
                <a:t>Projetos</a:t>
              </a:r>
              <a:r>
                <a:rPr lang="pt-BR" sz="1200" dirty="0"/>
                <a:t> são desenvolvidos para edificar a Família Naval  Evangélica  e a Comunidade  Cristã: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pt-BR" sz="1200" dirty="0"/>
                <a:t> </a:t>
              </a:r>
              <a:r>
                <a:rPr lang="pt-BR" sz="1200" b="1" u="sng" dirty="0"/>
                <a:t>Estrela de Belém</a:t>
              </a:r>
              <a:r>
                <a:rPr lang="pt-BR" sz="1200" b="1" dirty="0"/>
                <a:t> </a:t>
              </a:r>
              <a:r>
                <a:rPr lang="pt-BR" sz="1200" dirty="0"/>
                <a:t>– sistema de apoio aos </a:t>
              </a:r>
              <a:r>
                <a:rPr lang="pt-BR" sz="1200" dirty="0" smtClean="0"/>
                <a:t>marinheiros (</a:t>
              </a:r>
              <a:r>
                <a:rPr lang="pt-BR" sz="1200" dirty="0" err="1" smtClean="0"/>
                <a:t>MNs</a:t>
              </a:r>
              <a:r>
                <a:rPr lang="pt-BR" sz="1200" dirty="0" smtClean="0"/>
                <a:t>) </a:t>
              </a:r>
              <a:r>
                <a:rPr lang="pt-BR" sz="1200" dirty="0"/>
                <a:t>interessados das </a:t>
              </a:r>
              <a:r>
                <a:rPr lang="pt-BR" sz="1200" dirty="0" smtClean="0"/>
                <a:t>Escolas de Aprendiz de Marinheiros (EAM), </a:t>
              </a:r>
              <a:r>
                <a:rPr lang="pt-BR" sz="1200" dirty="0"/>
                <a:t>desde o ingresso na Escola até o embarque na Esquadra ou em outra Organização Militar (OM) da Marinha.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pt-BR" sz="1200" b="1" u="sng" dirty="0"/>
                <a:t>Intercâmbio Internacional</a:t>
              </a:r>
              <a:r>
                <a:rPr lang="pt-BR" sz="1200" b="1" dirty="0"/>
                <a:t> </a:t>
              </a:r>
              <a:r>
                <a:rPr lang="pt-BR" sz="1200" dirty="0"/>
                <a:t>–  apoio aos Militares Evangélicos  de outras nações ;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pt-BR" sz="1200" b="1" u="sng" dirty="0"/>
                <a:t>Intercâmbio Nacional</a:t>
              </a:r>
              <a:r>
                <a:rPr lang="pt-BR" sz="1200" b="1" dirty="0"/>
                <a:t> </a:t>
              </a:r>
              <a:r>
                <a:rPr lang="pt-BR" sz="1200" dirty="0"/>
                <a:t>– criar parceria entre as  outras Forças e Igrejas para a realizações de eventos  em datas específicas;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pt-BR" sz="1200" dirty="0"/>
                <a:t> </a:t>
              </a:r>
              <a:r>
                <a:rPr lang="pt-BR" sz="1200" b="1" u="sng" dirty="0"/>
                <a:t>Visita Hospitalar</a:t>
              </a:r>
              <a:r>
                <a:rPr lang="pt-BR" sz="1200" b="1" dirty="0"/>
                <a:t> </a:t>
              </a:r>
              <a:r>
                <a:rPr lang="pt-BR" sz="1200" dirty="0"/>
                <a:t>-  conscientização  do “militar  visitar militar”.</a:t>
              </a:r>
            </a:p>
          </p:txBody>
        </p:sp>
        <p:sp>
          <p:nvSpPr>
            <p:cNvPr id="3092" name="Retângulo 19"/>
            <p:cNvSpPr>
              <a:spLocks noChangeArrowheads="1"/>
            </p:cNvSpPr>
            <p:nvPr/>
          </p:nvSpPr>
          <p:spPr bwMode="auto">
            <a:xfrm>
              <a:off x="2033" y="3638"/>
              <a:ext cx="180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200"/>
                <a:t>A </a:t>
              </a:r>
              <a:r>
                <a:rPr lang="pt-BR" sz="1200" b="1" u="sng"/>
                <a:t>Visão  Futura </a:t>
              </a:r>
              <a:r>
                <a:rPr lang="pt-BR" sz="1200"/>
                <a:t>é ampla no apoio ao desenvolvimento da fé nas regiões do Distritos Navais, tanto para a família naval e civil, no âmbito externo.</a:t>
              </a:r>
            </a:p>
          </p:txBody>
        </p:sp>
        <p:sp>
          <p:nvSpPr>
            <p:cNvPr id="3107" name="AutoShape 22"/>
            <p:cNvSpPr>
              <a:spLocks noChangeArrowheads="1"/>
            </p:cNvSpPr>
            <p:nvPr/>
          </p:nvSpPr>
          <p:spPr bwMode="auto">
            <a:xfrm>
              <a:off x="4060" y="2750"/>
              <a:ext cx="1349" cy="2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 dirty="0">
                  <a:latin typeface="Arial Black" pitchFamily="34" charset="0"/>
                </a:rPr>
                <a:t>IGREJA DA UNIÃO</a:t>
              </a:r>
            </a:p>
          </p:txBody>
        </p:sp>
        <p:sp>
          <p:nvSpPr>
            <p:cNvPr id="3108" name="Retângulo 18"/>
            <p:cNvSpPr>
              <a:spLocks noChangeArrowheads="1"/>
            </p:cNvSpPr>
            <p:nvPr/>
          </p:nvSpPr>
          <p:spPr bwMode="auto">
            <a:xfrm>
              <a:off x="4014" y="2927"/>
              <a:ext cx="166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200" dirty="0"/>
                <a:t>Através da </a:t>
              </a:r>
              <a:r>
                <a:rPr lang="pt-BR" sz="1200" b="1" u="sng" dirty="0"/>
                <a:t>Igreja da </a:t>
              </a:r>
              <a:r>
                <a:rPr lang="pt-BR" sz="1200" b="1" u="sng" dirty="0" smtClean="0"/>
                <a:t>União</a:t>
              </a:r>
              <a:r>
                <a:rPr lang="pt-BR" sz="1200" dirty="0"/>
                <a:t> </a:t>
              </a:r>
              <a:r>
                <a:rPr lang="pt-BR" sz="1200" dirty="0" smtClean="0"/>
                <a:t>foi estabelecida a primeira programação fixa de atividades conforme abaixo :</a:t>
              </a:r>
              <a:endParaRPr lang="pt-BR" sz="1200" dirty="0"/>
            </a:p>
          </p:txBody>
        </p:sp>
        <p:sp>
          <p:nvSpPr>
            <p:cNvPr id="3110" name="Retângulo 18"/>
            <p:cNvSpPr>
              <a:spLocks noChangeArrowheads="1"/>
            </p:cNvSpPr>
            <p:nvPr/>
          </p:nvSpPr>
          <p:spPr bwMode="auto">
            <a:xfrm>
              <a:off x="4041" y="3384"/>
              <a:ext cx="1633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200" b="1" dirty="0"/>
                <a:t>DOMINGO</a:t>
              </a:r>
            </a:p>
            <a:p>
              <a:r>
                <a:rPr lang="pt-BR" sz="1200" dirty="0"/>
                <a:t>Estudo Bíblico – 09:00 às 10:15 </a:t>
              </a:r>
              <a:r>
                <a:rPr lang="pt-BR" sz="1200" dirty="0" err="1"/>
                <a:t>hs</a:t>
              </a:r>
              <a:r>
                <a:rPr lang="pt-BR" sz="1200" dirty="0"/>
                <a:t>.</a:t>
              </a:r>
            </a:p>
            <a:p>
              <a:r>
                <a:rPr lang="pt-BR" sz="1200" dirty="0"/>
                <a:t>Culto Público – 18:00 às 20:00 </a:t>
              </a:r>
              <a:r>
                <a:rPr lang="pt-BR" sz="1200" dirty="0" err="1"/>
                <a:t>hs</a:t>
              </a:r>
              <a:r>
                <a:rPr lang="pt-BR" sz="1200" dirty="0"/>
                <a:t>.</a:t>
              </a:r>
            </a:p>
            <a:p>
              <a:endParaRPr lang="pt-BR" sz="1200" dirty="0"/>
            </a:p>
            <a:p>
              <a:r>
                <a:rPr lang="pt-BR" sz="1200" b="1" dirty="0"/>
                <a:t>QUARTA-FEIRA</a:t>
              </a:r>
            </a:p>
            <a:p>
              <a:r>
                <a:rPr lang="pt-BR" sz="1200" dirty="0"/>
                <a:t>Reunião de oração – 11:30 </a:t>
              </a:r>
              <a:r>
                <a:rPr lang="pt-BR" sz="1200" dirty="0" err="1"/>
                <a:t>hs</a:t>
              </a:r>
              <a:r>
                <a:rPr lang="pt-BR" sz="1200" dirty="0"/>
                <a:t>.</a:t>
              </a:r>
            </a:p>
            <a:p>
              <a:r>
                <a:rPr lang="pt-BR" sz="1200" dirty="0"/>
                <a:t>Culto Público – 18:00 </a:t>
              </a:r>
              <a:r>
                <a:rPr lang="pt-BR" sz="1200" dirty="0" err="1"/>
                <a:t>hs</a:t>
              </a:r>
              <a:r>
                <a:rPr lang="pt-BR" sz="1200" dirty="0"/>
                <a:t>.</a:t>
              </a: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0" y="476672"/>
            <a:ext cx="3185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b="1" u="sng" dirty="0" smtClean="0"/>
          </a:p>
          <a:p>
            <a:pPr algn="just"/>
            <a:endParaRPr lang="pt-BR" sz="1200" b="1" u="sng" dirty="0" smtClean="0"/>
          </a:p>
          <a:p>
            <a:pPr algn="just"/>
            <a:endParaRPr lang="pt-BR" sz="1200" b="1" u="sng" dirty="0" smtClean="0"/>
          </a:p>
          <a:p>
            <a:pPr algn="just"/>
            <a:endParaRPr lang="pt-BR" sz="1200" b="1" u="sng" dirty="0" smtClean="0"/>
          </a:p>
          <a:p>
            <a:pPr algn="just"/>
            <a:endParaRPr lang="pt-BR" sz="1200" b="1" u="sng" dirty="0" smtClean="0"/>
          </a:p>
          <a:p>
            <a:pPr algn="just"/>
            <a:endParaRPr lang="pt-BR" sz="1200" b="1" u="sng" dirty="0" smtClean="0"/>
          </a:p>
          <a:p>
            <a:pPr algn="just"/>
            <a:endParaRPr lang="pt-BR" sz="1200" dirty="0"/>
          </a:p>
        </p:txBody>
      </p:sp>
      <p:sp>
        <p:nvSpPr>
          <p:cNvPr id="26" name="Retângulo 25"/>
          <p:cNvSpPr/>
          <p:nvPr/>
        </p:nvSpPr>
        <p:spPr>
          <a:xfrm>
            <a:off x="0" y="620688"/>
            <a:ext cx="3131840" cy="596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A ideia da criação da UNIÃO DE MILITARES EVANGÉLICOS DA MARINHA (UMEM) </a:t>
            </a:r>
            <a:r>
              <a:rPr lang="pt-BR" sz="1200" u="sng" dirty="0" smtClean="0"/>
              <a:t>surgiu</a:t>
            </a:r>
            <a:r>
              <a:rPr lang="pt-BR" sz="1200" dirty="0" smtClean="0"/>
              <a:t> em 1993, na Base Naval do Rio de Janeiro, quando um grupo de militares resolveram estabelecer uma forma de união para apoiar as reuniões dos militares evangélicos (REA), de louvores, leitura, oração, testemunhos e pregação da Palavra de Deus no intervalo do almoço nas Organizações Militares.</a:t>
            </a:r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endParaRPr lang="pt-BR" sz="1200" dirty="0" smtClean="0"/>
          </a:p>
          <a:p>
            <a:pPr algn="just"/>
            <a:r>
              <a:rPr lang="pt-BR" sz="1200" dirty="0" smtClean="0"/>
              <a:t> Foi criada a UMEM pela ATA de 29 de agosto de 1994, sendo associação religiosa e pessoa jurídica de direito privado.</a:t>
            </a:r>
          </a:p>
          <a:p>
            <a:pPr algn="just"/>
            <a:r>
              <a:rPr lang="pt-BR" sz="1200" dirty="0" smtClean="0"/>
              <a:t>  Possui sede própria à </a:t>
            </a:r>
            <a:r>
              <a:rPr lang="pt-BR" sz="1200" b="1" dirty="0" smtClean="0"/>
              <a:t>Rua Conde de </a:t>
            </a:r>
            <a:r>
              <a:rPr lang="pt-BR" sz="1200" b="1" dirty="0" err="1" smtClean="0"/>
              <a:t>Agrolongo</a:t>
            </a:r>
            <a:r>
              <a:rPr lang="pt-BR" sz="1200" b="1" dirty="0" smtClean="0"/>
              <a:t>, 748, Penha, CEP: 21.020-190, Rio de Janeiro / RJ,</a:t>
            </a:r>
            <a:r>
              <a:rPr lang="pt-BR" sz="1200" dirty="0" smtClean="0"/>
              <a:t> </a:t>
            </a:r>
            <a:r>
              <a:rPr lang="pt-BR" sz="1200" b="1" dirty="0" smtClean="0"/>
              <a:t>(21) 3976-4947, (21) 9614-1050 </a:t>
            </a:r>
            <a:r>
              <a:rPr lang="pt-BR" sz="1200" dirty="0" smtClean="0"/>
              <a:t>nas proximidades da Av. Brasil, do Centro de Instrução Almirante Alexandrino (CIAA)  e Casa do Marinheiro (CMN).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526</Words>
  <Application>Microsoft Office PowerPoint</Application>
  <PresentationFormat>Apresentação na tela (4:3)</PresentationFormat>
  <Paragraphs>59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Design padrão</vt:lpstr>
      <vt:lpstr>Slide 1</vt:lpstr>
      <vt:lpstr>Slide 2</vt:lpstr>
    </vt:vector>
  </TitlesOfParts>
  <Company>UMEM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Cesar</dc:creator>
  <cp:lastModifiedBy>Luizafalmeida</cp:lastModifiedBy>
  <cp:revision>67</cp:revision>
  <dcterms:created xsi:type="dcterms:W3CDTF">2013-07-08T17:38:09Z</dcterms:created>
  <dcterms:modified xsi:type="dcterms:W3CDTF">2013-08-07T12:59:45Z</dcterms:modified>
</cp:coreProperties>
</file>